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0" r:id="rId11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5" Type="http://schemas.openxmlformats.org/officeDocument/2006/relationships/slide" Target="slides/slide4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4" name="Google Shape;4044;p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3.png"/><Relationship Id="rId4" Type="http://schemas.openxmlformats.org/officeDocument/2006/relationships/image" Target="../media/image128.png"/><Relationship Id="rId5" Type="http://schemas.openxmlformats.org/officeDocument/2006/relationships/image" Target="../media/image124.png"/></Relationships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601"/>
          <p:cNvSpPr txBox="1"/>
          <p:nvPr>
            <p:ph type="title"/>
          </p:nvPr>
        </p:nvSpPr>
        <p:spPr>
          <a:xfrm>
            <a:off x="662787" y="1057999"/>
            <a:ext cx="3062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CN" sz="2700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Technology Overview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7" name="Google Shape;4047;p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21458" cy="189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048" name="Google Shape;4048;p601"/>
          <p:cNvSpPr txBox="1"/>
          <p:nvPr/>
        </p:nvSpPr>
        <p:spPr>
          <a:xfrm>
            <a:off x="662787" y="1664494"/>
            <a:ext cx="3052200" cy="29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000">
            <a:spAutoFit/>
          </a:bodyPr>
          <a:lstStyle/>
          <a:p>
            <a:pPr indent="0" lvl="0" marL="12700" marR="25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6E503"/>
                </a:solidFill>
                <a:latin typeface="Calibri"/>
                <a:ea typeface="Calibri"/>
                <a:cs typeface="Calibri"/>
                <a:sym typeface="Calibri"/>
              </a:rPr>
              <a:t>We compared two or more variations of a  component to determining which performs  better. In our case, it was instrumental in  fine-tuning our choice of smart sensors.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Testing Parameters</a:t>
            </a:r>
            <a:r>
              <a:rPr b="0" i="1" lang="zh-CN" sz="1400" u="none" cap="none" strike="noStrike">
                <a:solidFill>
                  <a:srgbClr val="92E157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We conducted A/B  testing across multiple parameters,  including accuracy, response time, power  consumption, and adaptability to different  environmental conditions.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D2841"/>
              </a:buClr>
              <a:buSzPts val="1400"/>
              <a:buFont typeface="Arial"/>
              <a:buChar char="•"/>
            </a:pPr>
            <a:r>
              <a:rPr b="0" i="1" lang="zh-CN" sz="1400" u="none" cap="none" strike="noStrike">
                <a:solidFill>
                  <a:srgbClr val="3E75F6"/>
                </a:solidFill>
                <a:latin typeface="Calibri"/>
                <a:ea typeface="Calibri"/>
                <a:cs typeface="Calibri"/>
                <a:sym typeface="Calibri"/>
              </a:rPr>
              <a:t>PIR vs. Ultrasonic vs. Laser vs. Microwave  vs. mmWave Radar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9" name="Google Shape;4049;p601"/>
          <p:cNvGrpSpPr/>
          <p:nvPr/>
        </p:nvGrpSpPr>
        <p:grpSpPr>
          <a:xfrm>
            <a:off x="7749539" y="3529583"/>
            <a:ext cx="1394460" cy="1613915"/>
            <a:chOff x="10332719" y="4706111"/>
            <a:chExt cx="1859280" cy="2151887"/>
          </a:xfrm>
        </p:grpSpPr>
        <p:pic>
          <p:nvPicPr>
            <p:cNvPr id="4050" name="Google Shape;4050;p6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2719" y="4706111"/>
              <a:ext cx="1856231" cy="2151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1" name="Google Shape;4051;p6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00359" y="4718303"/>
              <a:ext cx="1691640" cy="213969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052" name="Google Shape;4052;p601"/>
          <p:cNvGraphicFramePr/>
          <p:nvPr/>
        </p:nvGraphicFramePr>
        <p:xfrm>
          <a:off x="3929063" y="1760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{79892550-B652-4DDA-A3BB-4FE20BAE2DB8}</a:tableStyleId>
              </a:tblPr>
              <a:tblGrid>
                <a:gridCol w="1056800"/>
                <a:gridCol w="1084875"/>
                <a:gridCol w="1016775"/>
                <a:gridCol w="1192525"/>
              </a:tblGrid>
              <a:tr h="429075">
                <a:tc>
                  <a:txBody>
                    <a:bodyPr/>
                    <a:lstStyle/>
                    <a:p>
                      <a:pPr indent="0" lvl="0" marL="63500" marR="381000" rtl="0" algn="l">
                        <a:lnSpc>
                          <a:spcPct val="107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Sensing  Technology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950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495300" rtl="0" algn="l">
                        <a:lnSpc>
                          <a:spcPct val="107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Detection  Principle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950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25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25" marB="0" marR="0" marL="0">
                    <a:solidFill>
                      <a:srgbClr val="155F82"/>
                    </a:solidFill>
                  </a:tcPr>
                </a:tc>
              </a:tr>
              <a:tr h="53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3048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Laser Distance  Sensor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152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distance  using laser light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Optical spectrum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508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 distance  measurement, robotics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AFAFA"/>
                    </a:solidFill>
                  </a:tcPr>
                </a:tc>
              </a:tr>
              <a:tr h="55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406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Ultrasonic  Rangefinder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152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distance  using sound waves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 kHz to 200 kHz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279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Proximity sensing,  object detection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mmWave Radar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millimeter-wave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frequencies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5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Above 30 GHz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Automotive radar,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industrial sensing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575" marB="0" marR="0" marL="0"/>
                </a:tc>
              </a:tr>
              <a:tr h="37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Microwave Radar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2667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microwave  frequencies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5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Below 30 GHz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25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Security systems, traffic  monitoring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525" marB="0" marR="0" marL="0"/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PIR Sensor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2159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Detects infrared  radiation emitted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30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Infrared spectrum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317500" rtl="0" algn="l">
                        <a:lnSpc>
                          <a:spcPct val="107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Motion-activated  lighting, security  systems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675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pSp>
        <p:nvGrpSpPr>
          <p:cNvPr id="4053" name="Google Shape;4053;p601"/>
          <p:cNvGrpSpPr/>
          <p:nvPr/>
        </p:nvGrpSpPr>
        <p:grpSpPr>
          <a:xfrm>
            <a:off x="3929063" y="2720768"/>
            <a:ext cx="4350544" cy="1323022"/>
            <a:chOff x="5238750" y="3627691"/>
            <a:chExt cx="5800725" cy="1764029"/>
          </a:xfrm>
        </p:grpSpPr>
        <p:sp>
          <p:nvSpPr>
            <p:cNvPr id="4054" name="Google Shape;4054;p601"/>
            <p:cNvSpPr/>
            <p:nvPr/>
          </p:nvSpPr>
          <p:spPr>
            <a:xfrm>
              <a:off x="5238750" y="3627691"/>
              <a:ext cx="5800725" cy="1764029"/>
            </a:xfrm>
            <a:custGeom>
              <a:rect b="b" l="l" r="r" t="t"/>
              <a:pathLst>
                <a:path extrusionOk="0" h="1764029" w="5800725">
                  <a:moveTo>
                    <a:pt x="4210939" y="1235989"/>
                  </a:moveTo>
                  <a:lnTo>
                    <a:pt x="2855595" y="1235989"/>
                  </a:lnTo>
                  <a:lnTo>
                    <a:pt x="1409065" y="1235989"/>
                  </a:lnTo>
                  <a:lnTo>
                    <a:pt x="0" y="1235989"/>
                  </a:lnTo>
                  <a:lnTo>
                    <a:pt x="0" y="1763585"/>
                  </a:lnTo>
                  <a:lnTo>
                    <a:pt x="1409065" y="1763585"/>
                  </a:lnTo>
                  <a:lnTo>
                    <a:pt x="2855595" y="1763585"/>
                  </a:lnTo>
                  <a:lnTo>
                    <a:pt x="4210939" y="1763585"/>
                  </a:lnTo>
                  <a:lnTo>
                    <a:pt x="4210939" y="1235989"/>
                  </a:lnTo>
                  <a:close/>
                </a:path>
                <a:path extrusionOk="0" h="1764029" w="5800725">
                  <a:moveTo>
                    <a:pt x="4210939" y="0"/>
                  </a:moveTo>
                  <a:lnTo>
                    <a:pt x="2855595" y="0"/>
                  </a:lnTo>
                  <a:lnTo>
                    <a:pt x="1409065" y="0"/>
                  </a:lnTo>
                  <a:lnTo>
                    <a:pt x="0" y="0"/>
                  </a:lnTo>
                  <a:lnTo>
                    <a:pt x="0" y="708342"/>
                  </a:lnTo>
                  <a:lnTo>
                    <a:pt x="1409065" y="708342"/>
                  </a:lnTo>
                  <a:lnTo>
                    <a:pt x="2855595" y="708342"/>
                  </a:lnTo>
                  <a:lnTo>
                    <a:pt x="4210939" y="708342"/>
                  </a:lnTo>
                  <a:lnTo>
                    <a:pt x="4210939" y="0"/>
                  </a:lnTo>
                  <a:close/>
                </a:path>
                <a:path extrusionOk="0" h="1764029" w="5800725">
                  <a:moveTo>
                    <a:pt x="5800598" y="1235989"/>
                  </a:moveTo>
                  <a:lnTo>
                    <a:pt x="4211066" y="1235989"/>
                  </a:lnTo>
                  <a:lnTo>
                    <a:pt x="4211066" y="1763585"/>
                  </a:lnTo>
                  <a:lnTo>
                    <a:pt x="5800598" y="1763585"/>
                  </a:lnTo>
                  <a:lnTo>
                    <a:pt x="5800598" y="1235989"/>
                  </a:lnTo>
                  <a:close/>
                </a:path>
                <a:path extrusionOk="0" h="1764029" w="5800725">
                  <a:moveTo>
                    <a:pt x="5800598" y="0"/>
                  </a:moveTo>
                  <a:lnTo>
                    <a:pt x="4211066" y="0"/>
                  </a:lnTo>
                  <a:lnTo>
                    <a:pt x="4211066" y="708342"/>
                  </a:lnTo>
                  <a:lnTo>
                    <a:pt x="5800598" y="708342"/>
                  </a:lnTo>
                  <a:lnTo>
                    <a:pt x="580059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601"/>
            <p:cNvSpPr/>
            <p:nvPr/>
          </p:nvSpPr>
          <p:spPr>
            <a:xfrm>
              <a:off x="6647814" y="4336033"/>
              <a:ext cx="2802254" cy="527685"/>
            </a:xfrm>
            <a:custGeom>
              <a:rect b="b" l="l" r="r" t="t"/>
              <a:pathLst>
                <a:path extrusionOk="0" h="527685" w="2802254">
                  <a:moveTo>
                    <a:pt x="0" y="0"/>
                  </a:moveTo>
                  <a:lnTo>
                    <a:pt x="0" y="527558"/>
                  </a:lnTo>
                </a:path>
                <a:path extrusionOk="0" h="527685" w="2802254">
                  <a:moveTo>
                    <a:pt x="1446529" y="267970"/>
                  </a:moveTo>
                  <a:lnTo>
                    <a:pt x="1446529" y="527558"/>
                  </a:lnTo>
                </a:path>
                <a:path extrusionOk="0" h="527685" w="2802254">
                  <a:moveTo>
                    <a:pt x="1446529" y="0"/>
                  </a:moveTo>
                  <a:lnTo>
                    <a:pt x="1446529" y="82042"/>
                  </a:lnTo>
                </a:path>
                <a:path extrusionOk="0" h="527685" w="2802254">
                  <a:moveTo>
                    <a:pt x="2802001" y="0"/>
                  </a:moveTo>
                  <a:lnTo>
                    <a:pt x="2802001" y="527558"/>
                  </a:lnTo>
                </a:path>
              </a:pathLst>
            </a:custGeom>
            <a:noFill/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601"/>
            <p:cNvSpPr/>
            <p:nvPr/>
          </p:nvSpPr>
          <p:spPr>
            <a:xfrm>
              <a:off x="5320538" y="4418075"/>
              <a:ext cx="5363209" cy="381635"/>
            </a:xfrm>
            <a:custGeom>
              <a:rect b="b" l="l" r="r" t="t"/>
              <a:pathLst>
                <a:path extrusionOk="0" h="381635" w="5363209">
                  <a:moveTo>
                    <a:pt x="633971" y="195719"/>
                  </a:moveTo>
                  <a:lnTo>
                    <a:pt x="603504" y="195719"/>
                  </a:lnTo>
                  <a:lnTo>
                    <a:pt x="0" y="195719"/>
                  </a:lnTo>
                  <a:lnTo>
                    <a:pt x="0" y="381635"/>
                  </a:lnTo>
                  <a:lnTo>
                    <a:pt x="603504" y="381635"/>
                  </a:lnTo>
                  <a:lnTo>
                    <a:pt x="633971" y="381635"/>
                  </a:lnTo>
                  <a:lnTo>
                    <a:pt x="633971" y="195719"/>
                  </a:lnTo>
                  <a:close/>
                </a:path>
                <a:path extrusionOk="0" h="381635" w="5363209">
                  <a:moveTo>
                    <a:pt x="1008888" y="195719"/>
                  </a:moveTo>
                  <a:lnTo>
                    <a:pt x="633984" y="195719"/>
                  </a:lnTo>
                  <a:lnTo>
                    <a:pt x="633984" y="381635"/>
                  </a:lnTo>
                  <a:lnTo>
                    <a:pt x="1008888" y="381635"/>
                  </a:lnTo>
                  <a:lnTo>
                    <a:pt x="1008888" y="195719"/>
                  </a:lnTo>
                  <a:close/>
                </a:path>
                <a:path extrusionOk="0" h="381635" w="5363209">
                  <a:moveTo>
                    <a:pt x="2128266" y="195072"/>
                  </a:moveTo>
                  <a:lnTo>
                    <a:pt x="1408938" y="195072"/>
                  </a:lnTo>
                  <a:lnTo>
                    <a:pt x="1408938" y="381000"/>
                  </a:lnTo>
                  <a:lnTo>
                    <a:pt x="2128266" y="381000"/>
                  </a:lnTo>
                  <a:lnTo>
                    <a:pt x="2128266" y="195072"/>
                  </a:lnTo>
                  <a:close/>
                </a:path>
                <a:path extrusionOk="0" h="381635" w="5363209">
                  <a:moveTo>
                    <a:pt x="2777490" y="0"/>
                  </a:moveTo>
                  <a:lnTo>
                    <a:pt x="2414778" y="0"/>
                  </a:lnTo>
                  <a:lnTo>
                    <a:pt x="2369058" y="0"/>
                  </a:lnTo>
                  <a:lnTo>
                    <a:pt x="1408938" y="0"/>
                  </a:lnTo>
                  <a:lnTo>
                    <a:pt x="1408938" y="185928"/>
                  </a:lnTo>
                  <a:lnTo>
                    <a:pt x="2369058" y="185928"/>
                  </a:lnTo>
                  <a:lnTo>
                    <a:pt x="2414778" y="185928"/>
                  </a:lnTo>
                  <a:lnTo>
                    <a:pt x="2777490" y="185928"/>
                  </a:lnTo>
                  <a:lnTo>
                    <a:pt x="2777490" y="0"/>
                  </a:lnTo>
                  <a:close/>
                </a:path>
                <a:path extrusionOk="0" h="381635" w="5363209">
                  <a:moveTo>
                    <a:pt x="3724148" y="195719"/>
                  </a:moveTo>
                  <a:lnTo>
                    <a:pt x="2855468" y="195719"/>
                  </a:lnTo>
                  <a:lnTo>
                    <a:pt x="2855468" y="381635"/>
                  </a:lnTo>
                  <a:lnTo>
                    <a:pt x="3724148" y="381635"/>
                  </a:lnTo>
                  <a:lnTo>
                    <a:pt x="3724148" y="195719"/>
                  </a:lnTo>
                  <a:close/>
                </a:path>
                <a:path extrusionOk="0" h="381635" w="5363209">
                  <a:moveTo>
                    <a:pt x="5286883" y="195072"/>
                  </a:moveTo>
                  <a:lnTo>
                    <a:pt x="4210939" y="195072"/>
                  </a:lnTo>
                  <a:lnTo>
                    <a:pt x="4210939" y="381000"/>
                  </a:lnTo>
                  <a:lnTo>
                    <a:pt x="5286883" y="381000"/>
                  </a:lnTo>
                  <a:lnTo>
                    <a:pt x="5286883" y="195072"/>
                  </a:lnTo>
                  <a:close/>
                </a:path>
                <a:path extrusionOk="0" h="381635" w="5363209">
                  <a:moveTo>
                    <a:pt x="5363083" y="0"/>
                  </a:moveTo>
                  <a:lnTo>
                    <a:pt x="4210939" y="0"/>
                  </a:lnTo>
                  <a:lnTo>
                    <a:pt x="4210939" y="185928"/>
                  </a:lnTo>
                  <a:lnTo>
                    <a:pt x="5363083" y="185928"/>
                  </a:lnTo>
                  <a:lnTo>
                    <a:pt x="5363083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